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265" r:id="rId3"/>
    <p:sldId id="262" r:id="rId4"/>
    <p:sldId id="256" r:id="rId5"/>
    <p:sldId id="266" r:id="rId6"/>
    <p:sldId id="267" r:id="rId7"/>
    <p:sldId id="257" r:id="rId8"/>
    <p:sldId id="260" r:id="rId9"/>
    <p:sldId id="261" r:id="rId10"/>
    <p:sldId id="25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55282" autoAdjust="0"/>
  </p:normalViewPr>
  <p:slideViewPr>
    <p:cSldViewPr>
      <p:cViewPr varScale="1">
        <p:scale>
          <a:sx n="72" d="100"/>
          <a:sy n="72" d="100"/>
        </p:scale>
        <p:origin x="12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B694490-6F6B-44BD-9A8F-697F3564B100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6A11F5E-2312-4487-AF3A-D33A5AB92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89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FA6F7FC-2928-4551-A093-BF0CC2E969DA}" type="datetime1">
              <a:rPr lang="en-US" smtClean="0"/>
              <a:t>28.11.2017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/>
              <a:t>სსიპ საქართველოს დაზღვევის სახელმწიფო ზედამხედველობის სამსახური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D8EA-1BCE-43BC-BEFD-6FD6900EDA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2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7F9AC-6C11-4824-A917-726B938C1B5F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B8AED-DB00-4702-9D72-07B4B580B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51F0B-996C-4ED0-A78F-6DC1FCA5ED40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CFA53-6922-4CC2-B345-D57238F97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105B0-897C-4AD9-908C-514B91722DB0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D42F9-1839-4F26-A71B-37CD8E775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A3AF0-E4CA-434D-9C35-CBC3A8FD776E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8D26E-411F-4D5B-BC29-6B4111C11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F6DD7-C7A0-4BEA-8235-9BB247BB1C5E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0BB92-623E-4BEC-9CF6-EA0C2DC86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C9837-6B66-428C-9F86-B1CE0DEC53AE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986F0-049D-4D6E-8011-CF3F2951E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B3D94-C716-45BE-9AE1-AA645D5DB2E8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A7C1B-0269-4C26-BCF2-EC0F4054C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BC8B8-323D-4DC4-BEFD-07615FB5F1B6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E5012-7C9D-425A-B306-7AB571EFC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9D2F-0E24-4116-B291-0E79A2C27CDB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F6503-AE09-450D-8A0D-B3B8F861E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570B-7164-419D-BEA8-EF1EF0FC1157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B80B7-5206-4E99-9223-3DD6D740B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E2307-77EE-4AE6-8CA1-EDF201A1915F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277AE-DFCC-4D72-AC94-6F83B7EA0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A327F26-C42C-4890-80A4-D6C2BB232D5C}" type="datetimeFigureOut">
              <a:rPr lang="en-US"/>
              <a:pPr>
                <a:defRPr/>
              </a:pPr>
              <a:t>28.11.2017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E852198-4EE9-4424-8BC1-6F68BEF8A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2643" y="1981200"/>
            <a:ext cx="7467600" cy="1066800"/>
          </a:xfrm>
        </p:spPr>
        <p:txBody>
          <a:bodyPr/>
          <a:lstStyle/>
          <a:p>
            <a:pPr algn="ctr"/>
            <a:r>
              <a:rPr lang="ka-GE" sz="2400" b="1" dirty="0"/>
              <a:t>საქართველოს დაზღვევის სახელმწიფო ზედამხედველობის სამსახური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04800"/>
            <a:ext cx="771525" cy="1524000"/>
          </a:xfrm>
          <a:prstGeom prst="rect">
            <a:avLst/>
          </a:prstGeom>
        </p:spPr>
      </p:pic>
      <p:sp>
        <p:nvSpPr>
          <p:cNvPr id="6" name="Subtitle 5">
            <a:extLst>
              <a:ext uri="{FF2B5EF4-FFF2-40B4-BE49-F238E27FC236}">
                <a16:creationId xmlns:a16="http://schemas.microsoft.com/office/drawing/2014/main" id="{991F0A1C-A8B2-4CBE-B0B2-6FA61D6198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დაგეგმილი სტრუქტურული ცვლილება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21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D5C58518-5E6A-404A-90BD-A51E85F38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741" y="220020"/>
            <a:ext cx="44958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მოადგილე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5E9B84FC-19FF-4CD1-8ED2-F19C65FF6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4" y="1493851"/>
            <a:ext cx="972008" cy="42016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IT  </a:t>
            </a: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სამმართველო</a:t>
            </a:r>
            <a:endParaRPr lang="en-US" sz="7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441B1F27-7ABE-47AA-B23F-D23E2704D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0303" y="1447800"/>
            <a:ext cx="982459" cy="56858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საფინანსო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ადმინისტრაციული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სამმართველო</a:t>
            </a:r>
            <a:endParaRPr lang="en-US" sz="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70A9D8A5-02F7-4774-A8C4-2F0ABBBE8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516134"/>
              </p:ext>
            </p:extLst>
          </p:nvPr>
        </p:nvGraphicFramePr>
        <p:xfrm>
          <a:off x="4975390" y="220020"/>
          <a:ext cx="3101810" cy="69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0906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490904">
                  <a:extLst>
                    <a:ext uri="{9D8B030D-6E8A-4147-A177-3AD203B41FA5}">
                      <a16:colId xmlns:a16="http://schemas.microsoft.com/office/drawing/2014/main" val="1814266542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u="none" strike="noStrike" dirty="0">
                          <a:effectLst/>
                        </a:rPr>
                        <a:t>თანამდებობა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a-GE" sz="1000" b="0" dirty="0"/>
                        <a:t>სამსახურის უფროსის </a:t>
                      </a: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a-GE" sz="1000" b="0" dirty="0"/>
                        <a:t>მოადგილე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5,800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977C30CA-1E8B-488F-8FAC-DC2C11CE0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887668"/>
              </p:ext>
            </p:extLst>
          </p:nvPr>
        </p:nvGraphicFramePr>
        <p:xfrm>
          <a:off x="1066800" y="1493851"/>
          <a:ext cx="2957200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8771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068429">
                  <a:extLst>
                    <a:ext uri="{9D8B030D-6E8A-4147-A177-3AD203B41FA5}">
                      <a16:colId xmlns:a16="http://schemas.microsoft.com/office/drawing/2014/main" val="3858960057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1" u="none" strike="noStrike" dirty="0">
                          <a:effectLst/>
                        </a:rPr>
                        <a:t>თანამდებობა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სამმართველოს უფროსი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სპეციალისტი/</a:t>
                      </a:r>
                    </a:p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სისტემის ადმინისტრატორი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79362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სპეციალისტი / ჰელპ დესკი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51656182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F82D95E-A148-4732-9A9B-78036D78DCB9}"/>
              </a:ext>
            </a:extLst>
          </p:cNvPr>
          <p:cNvCxnSpPr/>
          <p:nvPr/>
        </p:nvCxnSpPr>
        <p:spPr>
          <a:xfrm>
            <a:off x="26504" y="3429000"/>
            <a:ext cx="42590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C260ED9E-27E9-41F8-A451-3B0D10465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90031"/>
              </p:ext>
            </p:extLst>
          </p:nvPr>
        </p:nvGraphicFramePr>
        <p:xfrm>
          <a:off x="5715000" y="1447800"/>
          <a:ext cx="2362200" cy="240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8743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853457">
                  <a:extLst>
                    <a:ext uri="{9D8B030D-6E8A-4147-A177-3AD203B41FA5}">
                      <a16:colId xmlns:a16="http://schemas.microsoft.com/office/drawing/2014/main" val="3858960057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1" u="none" strike="noStrike" dirty="0">
                          <a:effectLst/>
                        </a:rPr>
                        <a:t>თანამდებობა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სამმართველოს უფროსი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სპეციალისტი/</a:t>
                      </a:r>
                    </a:p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ლოჯისტიკა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79362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საქმის მწარმოებელი/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კანცელარია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1136973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უმცროსი საქმის მწარმოებელი/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კანცელარია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1,300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20615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ბუღალტერი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5877826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საზოგადოებასთან ურთიერთობის მენეჯერი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6562780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შესყიდვების მენეჯერი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909929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სამსახურის უფროსის თანაშემწე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3038013"/>
                  </a:ext>
                </a:extLst>
              </a:tr>
            </a:tbl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982AF1B-D767-466A-ADE5-164E4DC259B5}"/>
              </a:ext>
            </a:extLst>
          </p:cNvPr>
          <p:cNvCxnSpPr>
            <a:cxnSpLocks/>
          </p:cNvCxnSpPr>
          <p:nvPr/>
        </p:nvCxnSpPr>
        <p:spPr>
          <a:xfrm flipV="1">
            <a:off x="4572000" y="1447800"/>
            <a:ext cx="0" cy="48006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97B59F3-AA03-4FFE-B955-DDEB6BCB6DC7}"/>
              </a:ext>
            </a:extLst>
          </p:cNvPr>
          <p:cNvSpPr txBox="1"/>
          <p:nvPr/>
        </p:nvSpPr>
        <p:spPr>
          <a:xfrm>
            <a:off x="6934200" y="5867400"/>
            <a:ext cx="222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200" dirty="0"/>
              <a:t>თანამშრომელი - 12</a:t>
            </a:r>
          </a:p>
          <a:p>
            <a:pPr algn="r"/>
            <a:r>
              <a:rPr lang="ka-GE" sz="1200" dirty="0"/>
              <a:t>თვის ბიუჯეტი - 29,1</a:t>
            </a:r>
            <a:r>
              <a:rPr lang="en-US" sz="1200" dirty="0"/>
              <a:t>00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345357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D531E-C2B7-4D85-8B66-C9D549746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ბიუჯეტის ზოგადი მიმოხილვა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8AA18-62A8-430C-997B-2A979C10B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199"/>
          </a:xfrm>
        </p:spPr>
        <p:txBody>
          <a:bodyPr/>
          <a:lstStyle/>
          <a:p>
            <a:r>
              <a:rPr lang="ka-GE" sz="1800" dirty="0"/>
              <a:t>კერძო დაფინანსებაზე გადასვლის შემდგომ, დაზღვევის ზედამხედველობის სამსახურის ბიუჯეტი საორიენტაციოდ იქნება 4,100,000 ლარი</a:t>
            </a:r>
          </a:p>
          <a:p>
            <a:endParaRPr lang="ka-GE" sz="1800" dirty="0"/>
          </a:p>
          <a:p>
            <a:r>
              <a:rPr lang="ka-GE" sz="1800" dirty="0"/>
              <a:t>ხარჯვითი ნაწილის ძირითადი მაჩვენებლები: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a-GE" sz="1400" dirty="0"/>
              <a:t>ბიუჯეტში გადასახდელი თანხა 1,0</a:t>
            </a:r>
            <a:r>
              <a:rPr lang="en-US" sz="1400" dirty="0"/>
              <a:t>35</a:t>
            </a:r>
            <a:r>
              <a:rPr lang="ka-GE" sz="1400" dirty="0"/>
              <a:t>,000 ლარი (დღგ + სიპ-ების კანონის შესაბამისად შემოსავლის 10%)</a:t>
            </a:r>
          </a:p>
          <a:p>
            <a:pPr marL="457200" lvl="1" indent="0">
              <a:buNone/>
            </a:pPr>
            <a:endParaRPr lang="ka-GE" sz="1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ka-GE" sz="1400" dirty="0"/>
              <a:t>სახელფასო ბიუჯეტი </a:t>
            </a:r>
            <a:r>
              <a:rPr lang="en-US" sz="1400" dirty="0"/>
              <a:t>1 825 000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ka-GE" sz="1200" dirty="0"/>
              <a:t>შრომითი ანაზღაურება - </a:t>
            </a:r>
            <a:r>
              <a:rPr lang="en-US" sz="1200" dirty="0"/>
              <a:t>1 585 200</a:t>
            </a:r>
            <a:endParaRPr lang="ka-GE" sz="12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ka-GE" sz="1200" dirty="0"/>
              <a:t>ფულადი ჯილდო და დანამატის ბიუჯეტი - </a:t>
            </a:r>
            <a:r>
              <a:rPr lang="en-US" sz="1200" dirty="0"/>
              <a:t>239 800</a:t>
            </a:r>
            <a:endParaRPr lang="ka-GE" sz="1200" dirty="0"/>
          </a:p>
          <a:p>
            <a:pPr lvl="2">
              <a:buFont typeface="Wingdings" panose="05000000000000000000" pitchFamily="2" charset="2"/>
              <a:buChar char="Ø"/>
            </a:pPr>
            <a:endParaRPr lang="ka-GE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IT </a:t>
            </a:r>
            <a:r>
              <a:rPr lang="ka-GE" sz="1400" dirty="0"/>
              <a:t>პროგრამის ბიუჯეტი</a:t>
            </a:r>
            <a:r>
              <a:rPr lang="en-US" sz="1400" dirty="0"/>
              <a:t> – 165,000</a:t>
            </a:r>
          </a:p>
        </p:txBody>
      </p:sp>
    </p:spTree>
    <p:extLst>
      <p:ext uri="{BB962C8B-B14F-4D97-AF65-F5344CB8AC3E}">
        <p14:creationId xmlns:p14="http://schemas.microsoft.com/office/powerpoint/2010/main" val="105623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1DF2134F-8F6A-4EE2-B246-BD7D641E1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8153400" cy="685800"/>
          </a:xfrm>
        </p:spPr>
        <p:txBody>
          <a:bodyPr/>
          <a:lstStyle/>
          <a:p>
            <a:r>
              <a:rPr lang="ka-GE" dirty="0"/>
              <a:t>მოქმედი სტრუქტურა</a:t>
            </a:r>
            <a:endParaRPr lang="en-US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A707DA3-FA6D-45B7-B120-C6045FB2D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01" y="727370"/>
            <a:ext cx="7477125" cy="506383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8D4EB034-AAFE-4F53-8CBA-DA465C64787B}"/>
              </a:ext>
            </a:extLst>
          </p:cNvPr>
          <p:cNvSpPr txBox="1"/>
          <p:nvPr/>
        </p:nvSpPr>
        <p:spPr>
          <a:xfrm>
            <a:off x="5231297" y="5832769"/>
            <a:ext cx="38861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200" dirty="0"/>
              <a:t>შტატით გათვალისწინებული თანამშრომლები- </a:t>
            </a:r>
            <a:r>
              <a:rPr lang="en-US" sz="1200" dirty="0"/>
              <a:t>39</a:t>
            </a:r>
            <a:endParaRPr lang="ka-GE" sz="1200" dirty="0"/>
          </a:p>
          <a:p>
            <a:pPr algn="r"/>
            <a:r>
              <a:rPr lang="ka-GE" sz="1200" dirty="0"/>
              <a:t>დღეისათვის დასაქმებულია - 31</a:t>
            </a:r>
          </a:p>
          <a:p>
            <a:pPr algn="r"/>
            <a:r>
              <a:rPr lang="ka-GE" sz="1200" dirty="0"/>
              <a:t>წლიური სახელფასო ბიუჯეტი - </a:t>
            </a:r>
            <a:r>
              <a:rPr lang="en-US" sz="1200" dirty="0"/>
              <a:t>1,0</a:t>
            </a:r>
            <a:r>
              <a:rPr lang="ka-GE" sz="1200" dirty="0"/>
              <a:t>96</a:t>
            </a:r>
            <a:r>
              <a:rPr lang="en-US" sz="1200" dirty="0"/>
              <a:t>,000</a:t>
            </a:r>
            <a:endParaRPr lang="ka-GE" sz="1200" dirty="0"/>
          </a:p>
          <a:p>
            <a:pPr algn="r"/>
            <a:r>
              <a:rPr lang="ka-GE" sz="1000" dirty="0"/>
              <a:t>სარგო - </a:t>
            </a:r>
            <a:r>
              <a:rPr lang="en-US" sz="1000" dirty="0"/>
              <a:t>704,400</a:t>
            </a:r>
            <a:endParaRPr lang="ka-GE" sz="1000" dirty="0"/>
          </a:p>
          <a:p>
            <a:pPr algn="r"/>
            <a:r>
              <a:rPr lang="ka-GE" sz="1000" dirty="0"/>
              <a:t>დანამატი - </a:t>
            </a:r>
            <a:r>
              <a:rPr lang="en-US" sz="1000" dirty="0"/>
              <a:t>362.600</a:t>
            </a:r>
            <a:endParaRPr lang="ka-GE" sz="1000" dirty="0"/>
          </a:p>
          <a:p>
            <a:pPr algn="r"/>
            <a:r>
              <a:rPr lang="ka-GE" sz="1000" dirty="0"/>
              <a:t>პრემია - 29,000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246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723B8695-9D87-4AED-A2FC-ED56301995BE}"/>
              </a:ext>
            </a:extLst>
          </p:cNvPr>
          <p:cNvCxnSpPr>
            <a:cxnSpLocks/>
            <a:stCxn id="117" idx="1"/>
            <a:endCxn id="11" idx="2"/>
          </p:cNvCxnSpPr>
          <p:nvPr/>
        </p:nvCxnSpPr>
        <p:spPr>
          <a:xfrm rot="10800000">
            <a:off x="3404015" y="1600201"/>
            <a:ext cx="3720259" cy="2070925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451514" y="1143000"/>
            <a:ext cx="19050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</a:t>
            </a:r>
            <a:endParaRPr lang="en-US" sz="12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79" name="Text Box 6"/>
          <p:cNvSpPr txBox="1">
            <a:spLocks noChangeArrowheads="1"/>
          </p:cNvSpPr>
          <p:nvPr/>
        </p:nvSpPr>
        <p:spPr bwMode="auto">
          <a:xfrm>
            <a:off x="685800" y="4883929"/>
            <a:ext cx="1044129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ადგილზე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ინსპექტირების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სამმართველო</a:t>
            </a:r>
            <a:endParaRPr lang="en-US" sz="7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7" name="Text Box 6"/>
          <p:cNvSpPr txBox="1">
            <a:spLocks noChangeArrowheads="1"/>
          </p:cNvSpPr>
          <p:nvPr/>
        </p:nvSpPr>
        <p:spPr bwMode="auto">
          <a:xfrm>
            <a:off x="7124273" y="3392550"/>
            <a:ext cx="1600200" cy="5571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მოადგილე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18" name="Text Box 6"/>
          <p:cNvSpPr txBox="1">
            <a:spLocks noChangeArrowheads="1"/>
          </p:cNvSpPr>
          <p:nvPr/>
        </p:nvSpPr>
        <p:spPr bwMode="auto">
          <a:xfrm>
            <a:off x="778286" y="3423429"/>
            <a:ext cx="1573975" cy="50610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 პირველი მოადგილე</a:t>
            </a:r>
            <a:endParaRPr lang="en-US" sz="12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30" name="Text Box 6"/>
          <p:cNvSpPr txBox="1">
            <a:spLocks noChangeArrowheads="1"/>
          </p:cNvSpPr>
          <p:nvPr/>
        </p:nvSpPr>
        <p:spPr bwMode="auto">
          <a:xfrm>
            <a:off x="687736" y="5486400"/>
            <a:ext cx="1042193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ფინანსური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 ანგარიშგების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 და ანალიზის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სამმართველო</a:t>
            </a:r>
            <a:endParaRPr lang="en-US" sz="7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32" name="Text Box 6"/>
          <p:cNvSpPr txBox="1">
            <a:spLocks noChangeArrowheads="1"/>
          </p:cNvSpPr>
          <p:nvPr/>
        </p:nvSpPr>
        <p:spPr bwMode="auto">
          <a:xfrm>
            <a:off x="687736" y="6088220"/>
            <a:ext cx="1042193" cy="46498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ფულის გათეთრების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მონიტორინგის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სამმართველო</a:t>
            </a:r>
            <a:endParaRPr lang="en-US" sz="7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213" name="AutoShape 38"/>
          <p:cNvCxnSpPr>
            <a:cxnSpLocks noChangeShapeType="1"/>
            <a:stCxn id="118" idx="2"/>
            <a:endCxn id="127" idx="0"/>
          </p:cNvCxnSpPr>
          <p:nvPr/>
        </p:nvCxnSpPr>
        <p:spPr bwMode="auto">
          <a:xfrm rot="5400000">
            <a:off x="1265181" y="3859934"/>
            <a:ext cx="230495" cy="36969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7" name="AutoShape 38"/>
          <p:cNvCxnSpPr>
            <a:cxnSpLocks noChangeShapeType="1"/>
            <a:stCxn id="127" idx="3"/>
            <a:endCxn id="279" idx="3"/>
          </p:cNvCxnSpPr>
          <p:nvPr/>
        </p:nvCxnSpPr>
        <p:spPr bwMode="auto">
          <a:xfrm>
            <a:off x="1703425" y="4436487"/>
            <a:ext cx="26504" cy="710252"/>
          </a:xfrm>
          <a:prstGeom prst="bentConnector3">
            <a:avLst>
              <a:gd name="adj1" fmla="val 9625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0" name="AutoShape 38"/>
          <p:cNvCxnSpPr>
            <a:cxnSpLocks noChangeShapeType="1"/>
            <a:stCxn id="127" idx="3"/>
            <a:endCxn id="130" idx="3"/>
          </p:cNvCxnSpPr>
          <p:nvPr/>
        </p:nvCxnSpPr>
        <p:spPr bwMode="auto">
          <a:xfrm>
            <a:off x="1703425" y="4436487"/>
            <a:ext cx="26504" cy="1312723"/>
          </a:xfrm>
          <a:prstGeom prst="bentConnector3">
            <a:avLst>
              <a:gd name="adj1" fmla="val 9625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3" name="AutoShape 38"/>
          <p:cNvCxnSpPr>
            <a:cxnSpLocks noChangeShapeType="1"/>
            <a:stCxn id="127" idx="3"/>
            <a:endCxn id="132" idx="3"/>
          </p:cNvCxnSpPr>
          <p:nvPr/>
        </p:nvCxnSpPr>
        <p:spPr bwMode="auto">
          <a:xfrm>
            <a:off x="1703425" y="4436487"/>
            <a:ext cx="26504" cy="1884223"/>
          </a:xfrm>
          <a:prstGeom prst="bentConnector3">
            <a:avLst>
              <a:gd name="adj1" fmla="val 9625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27" name="Text Box 6"/>
          <p:cNvSpPr txBox="1">
            <a:spLocks noChangeArrowheads="1"/>
          </p:cNvSpPr>
          <p:nvPr/>
        </p:nvSpPr>
        <p:spPr bwMode="auto">
          <a:xfrm>
            <a:off x="687736" y="4160028"/>
            <a:ext cx="1015689" cy="5529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ზედამხედველობის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 დეპარტამენტი</a:t>
            </a:r>
            <a:endParaRPr lang="en-US" sz="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23" name="Text Box 6"/>
          <p:cNvSpPr txBox="1">
            <a:spLocks noChangeArrowheads="1"/>
          </p:cNvSpPr>
          <p:nvPr/>
        </p:nvSpPr>
        <p:spPr bwMode="auto">
          <a:xfrm>
            <a:off x="8018392" y="4472277"/>
            <a:ext cx="820808" cy="38284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>
            <a:defPPr>
              <a:defRPr lang="en-US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700">
                <a:solidFill>
                  <a:srgbClr val="000000"/>
                </a:solidFill>
                <a:latin typeface="Arial Narrow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ka-GE" dirty="0"/>
              <a:t>საფინანსო–</a:t>
            </a:r>
          </a:p>
          <a:p>
            <a:r>
              <a:rPr lang="ka-GE" dirty="0"/>
              <a:t>ადმინისტრაციული </a:t>
            </a:r>
          </a:p>
          <a:p>
            <a:r>
              <a:rPr lang="ka-GE" dirty="0"/>
              <a:t>სამმართველო</a:t>
            </a:r>
            <a:endParaRPr lang="en-US" dirty="0"/>
          </a:p>
        </p:txBody>
      </p:sp>
      <p:cxnSp>
        <p:nvCxnSpPr>
          <p:cNvPr id="494" name="AutoShape 38"/>
          <p:cNvCxnSpPr>
            <a:cxnSpLocks noChangeShapeType="1"/>
            <a:stCxn id="117" idx="2"/>
            <a:endCxn id="423" idx="0"/>
          </p:cNvCxnSpPr>
          <p:nvPr/>
        </p:nvCxnSpPr>
        <p:spPr bwMode="auto">
          <a:xfrm rot="16200000" flipH="1">
            <a:off x="7915296" y="3958776"/>
            <a:ext cx="522577" cy="50442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4" name="Text Box 6">
            <a:extLst>
              <a:ext uri="{FF2B5EF4-FFF2-40B4-BE49-F238E27FC236}">
                <a16:creationId xmlns:a16="http://schemas.microsoft.com/office/drawing/2014/main" id="{F2AD4292-B488-410D-ADD0-FCC27D3E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591" y="4477161"/>
            <a:ext cx="820809" cy="39963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>
            <a:defPPr>
              <a:defRPr lang="en-US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700">
                <a:solidFill>
                  <a:srgbClr val="000000"/>
                </a:solidFill>
                <a:latin typeface="Arial Narrow" pitchFamily="34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endParaRPr lang="ka-GE" dirty="0"/>
          </a:p>
          <a:p>
            <a:r>
              <a:rPr lang="en-US" dirty="0"/>
              <a:t>IT </a:t>
            </a:r>
            <a:endParaRPr lang="ka-GE" dirty="0"/>
          </a:p>
          <a:p>
            <a:endParaRPr lang="en-US" dirty="0"/>
          </a:p>
        </p:txBody>
      </p:sp>
      <p:cxnSp>
        <p:nvCxnSpPr>
          <p:cNvPr id="45" name="AutoShape 38">
            <a:extLst>
              <a:ext uri="{FF2B5EF4-FFF2-40B4-BE49-F238E27FC236}">
                <a16:creationId xmlns:a16="http://schemas.microsoft.com/office/drawing/2014/main" id="{20EC5858-2280-475A-AC42-F27F617F0E62}"/>
              </a:ext>
            </a:extLst>
          </p:cNvPr>
          <p:cNvCxnSpPr>
            <a:cxnSpLocks noChangeShapeType="1"/>
            <a:stCxn id="117" idx="2"/>
            <a:endCxn id="44" idx="0"/>
          </p:cNvCxnSpPr>
          <p:nvPr/>
        </p:nvCxnSpPr>
        <p:spPr bwMode="auto">
          <a:xfrm rot="5400000">
            <a:off x="7379455" y="3932242"/>
            <a:ext cx="527461" cy="56237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3" name="Text Box 6">
            <a:extLst>
              <a:ext uri="{FF2B5EF4-FFF2-40B4-BE49-F238E27FC236}">
                <a16:creationId xmlns:a16="http://schemas.microsoft.com/office/drawing/2014/main" id="{A5108771-A2D4-4A55-AA76-3B005BFA7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398028"/>
            <a:ext cx="1600200" cy="5571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მოადგილე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66" name="Text Box 6">
            <a:extLst>
              <a:ext uri="{FF2B5EF4-FFF2-40B4-BE49-F238E27FC236}">
                <a16:creationId xmlns:a16="http://schemas.microsoft.com/office/drawing/2014/main" id="{AE6063A7-8D12-4385-8A32-A05B4AD9E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165" y="1848716"/>
            <a:ext cx="968835" cy="284884"/>
          </a:xfrm>
          <a:prstGeom prst="rect">
            <a:avLst/>
          </a:prstGeom>
          <a:noFill/>
          <a:ln w="12700">
            <a:solidFill>
              <a:srgbClr val="000000"/>
            </a:solidFill>
            <a:prstDash val="lg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HR </a:t>
            </a:r>
            <a:r>
              <a:rPr lang="ka-GE" sz="8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მენეჯერი</a:t>
            </a:r>
          </a:p>
        </p:txBody>
      </p:sp>
      <p:sp>
        <p:nvSpPr>
          <p:cNvPr id="69" name="Text Box 6">
            <a:extLst>
              <a:ext uri="{FF2B5EF4-FFF2-40B4-BE49-F238E27FC236}">
                <a16:creationId xmlns:a16="http://schemas.microsoft.com/office/drawing/2014/main" id="{6C353C24-26FA-4B57-A337-8388E0758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237" y="1662092"/>
            <a:ext cx="902525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იურიდიული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დეპარტამენტი</a:t>
            </a:r>
            <a:endParaRPr lang="en-US" sz="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0" name="Text Box 6">
            <a:extLst>
              <a:ext uri="{FF2B5EF4-FFF2-40B4-BE49-F238E27FC236}">
                <a16:creationId xmlns:a16="http://schemas.microsoft.com/office/drawing/2014/main" id="{F066C165-DB7D-4D7E-A442-7F6E52A7C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650" y="2446180"/>
            <a:ext cx="895350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სამართლებრივი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უზრუნველყოფის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სამმართველო</a:t>
            </a:r>
          </a:p>
        </p:txBody>
      </p:sp>
      <p:sp>
        <p:nvSpPr>
          <p:cNvPr id="71" name="Text Box 6">
            <a:extLst>
              <a:ext uri="{FF2B5EF4-FFF2-40B4-BE49-F238E27FC236}">
                <a16:creationId xmlns:a16="http://schemas.microsoft.com/office/drawing/2014/main" id="{2044E3B7-B299-49C9-905D-14ED22650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446180"/>
            <a:ext cx="895350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მომხმარებელთა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უფლებების დაცვის</a:t>
            </a:r>
            <a:r>
              <a:rPr lang="en-US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სამმართველო</a:t>
            </a:r>
          </a:p>
        </p:txBody>
      </p:sp>
      <p:cxnSp>
        <p:nvCxnSpPr>
          <p:cNvPr id="74" name="AutoShape 38">
            <a:extLst>
              <a:ext uri="{FF2B5EF4-FFF2-40B4-BE49-F238E27FC236}">
                <a16:creationId xmlns:a16="http://schemas.microsoft.com/office/drawing/2014/main" id="{11E5C300-A2A3-46F1-8E89-13A038CA7638}"/>
              </a:ext>
            </a:extLst>
          </p:cNvPr>
          <p:cNvCxnSpPr>
            <a:cxnSpLocks noChangeShapeType="1"/>
            <a:stCxn id="11" idx="2"/>
            <a:endCxn id="66" idx="3"/>
          </p:cNvCxnSpPr>
          <p:nvPr/>
        </p:nvCxnSpPr>
        <p:spPr bwMode="auto">
          <a:xfrm rot="5400000">
            <a:off x="3030528" y="1617672"/>
            <a:ext cx="390958" cy="35601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" name="AutoShape 38">
            <a:extLst>
              <a:ext uri="{FF2B5EF4-FFF2-40B4-BE49-F238E27FC236}">
                <a16:creationId xmlns:a16="http://schemas.microsoft.com/office/drawing/2014/main" id="{F337FAFE-44A8-4205-ABDB-B0180A02BD81}"/>
              </a:ext>
            </a:extLst>
          </p:cNvPr>
          <p:cNvCxnSpPr>
            <a:cxnSpLocks noChangeShapeType="1"/>
            <a:stCxn id="11" idx="3"/>
            <a:endCxn id="69" idx="0"/>
          </p:cNvCxnSpPr>
          <p:nvPr/>
        </p:nvCxnSpPr>
        <p:spPr bwMode="auto">
          <a:xfrm>
            <a:off x="4356514" y="1371600"/>
            <a:ext cx="2179986" cy="29049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4" name="AutoShape 38">
            <a:extLst>
              <a:ext uri="{FF2B5EF4-FFF2-40B4-BE49-F238E27FC236}">
                <a16:creationId xmlns:a16="http://schemas.microsoft.com/office/drawing/2014/main" id="{DF411D2A-3D45-4A6E-A3DE-36A242553123}"/>
              </a:ext>
            </a:extLst>
          </p:cNvPr>
          <p:cNvCxnSpPr>
            <a:cxnSpLocks noChangeShapeType="1"/>
            <a:stCxn id="69" idx="2"/>
            <a:endCxn id="70" idx="0"/>
          </p:cNvCxnSpPr>
          <p:nvPr/>
        </p:nvCxnSpPr>
        <p:spPr bwMode="auto">
          <a:xfrm rot="5400000">
            <a:off x="6157569" y="2067249"/>
            <a:ext cx="250688" cy="507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6" name="AutoShape 38">
            <a:extLst>
              <a:ext uri="{FF2B5EF4-FFF2-40B4-BE49-F238E27FC236}">
                <a16:creationId xmlns:a16="http://schemas.microsoft.com/office/drawing/2014/main" id="{69DD81AA-273D-498F-A501-D93DAF5E4499}"/>
              </a:ext>
            </a:extLst>
          </p:cNvPr>
          <p:cNvCxnSpPr>
            <a:cxnSpLocks noChangeShapeType="1"/>
            <a:stCxn id="69" idx="2"/>
            <a:endCxn id="71" idx="0"/>
          </p:cNvCxnSpPr>
          <p:nvPr/>
        </p:nvCxnSpPr>
        <p:spPr bwMode="auto">
          <a:xfrm rot="16200000" flipH="1">
            <a:off x="6681443" y="2050548"/>
            <a:ext cx="250688" cy="5405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45" name="Text Box 6">
            <a:extLst>
              <a:ext uri="{FF2B5EF4-FFF2-40B4-BE49-F238E27FC236}">
                <a16:creationId xmlns:a16="http://schemas.microsoft.com/office/drawing/2014/main" id="{4CDDE4D4-4418-48EB-A09C-E03FFFCC1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178" y="4236228"/>
            <a:ext cx="1258334" cy="55291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>
            <a:defPPr>
              <a:defRPr lang="en-US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700">
                <a:solidFill>
                  <a:srgbClr val="000000"/>
                </a:solidFill>
                <a:latin typeface="Arial Narrow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ka-GE" dirty="0"/>
              <a:t>სადაზღვევო ნორმატივებისა </a:t>
            </a:r>
          </a:p>
          <a:p>
            <a:r>
              <a:rPr lang="ka-GE" dirty="0"/>
              <a:t>და საერთაშორისო </a:t>
            </a:r>
          </a:p>
          <a:p>
            <a:r>
              <a:rPr lang="ka-GE" dirty="0"/>
              <a:t>ურთიერთობების</a:t>
            </a:r>
          </a:p>
          <a:p>
            <a:r>
              <a:rPr lang="ka-GE" dirty="0"/>
              <a:t> სამმართველო</a:t>
            </a:r>
            <a:endParaRPr lang="en-US" dirty="0"/>
          </a:p>
        </p:txBody>
      </p:sp>
      <p:sp>
        <p:nvSpPr>
          <p:cNvPr id="146" name="Text Box 6">
            <a:extLst>
              <a:ext uri="{FF2B5EF4-FFF2-40B4-BE49-F238E27FC236}">
                <a16:creationId xmlns:a16="http://schemas.microsoft.com/office/drawing/2014/main" id="{2383A5CF-8B80-4013-924D-E68B8C62E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5002" y="4922028"/>
            <a:ext cx="1214509" cy="48214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>
            <a:defPPr>
              <a:defRPr lang="en-US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700">
                <a:solidFill>
                  <a:srgbClr val="000000"/>
                </a:solidFill>
                <a:latin typeface="Arial Narrow" pitchFamily="34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ka-GE" dirty="0"/>
              <a:t>ლიცენზირებისა და</a:t>
            </a:r>
          </a:p>
          <a:p>
            <a:r>
              <a:rPr lang="ka-GE" dirty="0"/>
              <a:t>რეგისრტაციის </a:t>
            </a:r>
          </a:p>
          <a:p>
            <a:r>
              <a:rPr lang="ka-GE" dirty="0"/>
              <a:t>სამმართველო</a:t>
            </a:r>
            <a:r>
              <a:rPr lang="en-US" dirty="0"/>
              <a:t> </a:t>
            </a:r>
            <a:endParaRPr lang="ka-GE" dirty="0"/>
          </a:p>
          <a:p>
            <a:endParaRPr lang="en-US" dirty="0"/>
          </a:p>
        </p:txBody>
      </p:sp>
      <p:cxnSp>
        <p:nvCxnSpPr>
          <p:cNvPr id="151" name="AutoShape 38">
            <a:extLst>
              <a:ext uri="{FF2B5EF4-FFF2-40B4-BE49-F238E27FC236}">
                <a16:creationId xmlns:a16="http://schemas.microsoft.com/office/drawing/2014/main" id="{EEE20FDA-0B06-4A09-8992-D88CE2B99F89}"/>
              </a:ext>
            </a:extLst>
          </p:cNvPr>
          <p:cNvCxnSpPr>
            <a:cxnSpLocks noChangeShapeType="1"/>
            <a:stCxn id="53" idx="3"/>
            <a:endCxn id="145" idx="3"/>
          </p:cNvCxnSpPr>
          <p:nvPr/>
        </p:nvCxnSpPr>
        <p:spPr bwMode="auto">
          <a:xfrm flipH="1">
            <a:off x="5749512" y="3676603"/>
            <a:ext cx="117888" cy="836084"/>
          </a:xfrm>
          <a:prstGeom prst="bentConnector3">
            <a:avLst>
              <a:gd name="adj1" fmla="val -19391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58" name="AutoShape 38">
            <a:extLst>
              <a:ext uri="{FF2B5EF4-FFF2-40B4-BE49-F238E27FC236}">
                <a16:creationId xmlns:a16="http://schemas.microsoft.com/office/drawing/2014/main" id="{543F0518-0479-41CC-B405-2BD1B4D80000}"/>
              </a:ext>
            </a:extLst>
          </p:cNvPr>
          <p:cNvCxnSpPr>
            <a:cxnSpLocks noChangeShapeType="1"/>
            <a:stCxn id="53" idx="3"/>
            <a:endCxn id="146" idx="3"/>
          </p:cNvCxnSpPr>
          <p:nvPr/>
        </p:nvCxnSpPr>
        <p:spPr bwMode="auto">
          <a:xfrm flipH="1">
            <a:off x="5749511" y="3676603"/>
            <a:ext cx="117889" cy="1486499"/>
          </a:xfrm>
          <a:prstGeom prst="bentConnector3">
            <a:avLst>
              <a:gd name="adj1" fmla="val -1939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D1CADF19-A6FF-4F3E-B9C2-DA5FF021E458}"/>
              </a:ext>
            </a:extLst>
          </p:cNvPr>
          <p:cNvCxnSpPr>
            <a:cxnSpLocks/>
            <a:stCxn id="118" idx="3"/>
            <a:endCxn id="11" idx="2"/>
          </p:cNvCxnSpPr>
          <p:nvPr/>
        </p:nvCxnSpPr>
        <p:spPr>
          <a:xfrm flipV="1">
            <a:off x="2352261" y="1600200"/>
            <a:ext cx="1051753" cy="2076281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A7B96185-D291-4AE6-84DF-B7EE8CE3865F}"/>
              </a:ext>
            </a:extLst>
          </p:cNvPr>
          <p:cNvSpPr txBox="1"/>
          <p:nvPr/>
        </p:nvSpPr>
        <p:spPr>
          <a:xfrm>
            <a:off x="4191000" y="5867400"/>
            <a:ext cx="49720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400" dirty="0"/>
              <a:t>თანამშრომელი - 4</a:t>
            </a:r>
            <a:r>
              <a:rPr lang="en-US" sz="1400" dirty="0"/>
              <a:t>6</a:t>
            </a:r>
            <a:endParaRPr lang="ka-GE" sz="1400" dirty="0"/>
          </a:p>
          <a:p>
            <a:pPr lvl="1" algn="r">
              <a:buFont typeface="Wingdings" panose="05000000000000000000" pitchFamily="2" charset="2"/>
              <a:buChar char="Ø"/>
            </a:pPr>
            <a:r>
              <a:rPr lang="ka-GE" sz="1400" dirty="0"/>
              <a:t>სახელფასო ბიუჯეტი </a:t>
            </a:r>
            <a:r>
              <a:rPr lang="en-US" sz="1400" dirty="0"/>
              <a:t>1 825 000</a:t>
            </a:r>
          </a:p>
          <a:p>
            <a:pPr lvl="2" algn="r">
              <a:buFont typeface="Wingdings" panose="05000000000000000000" pitchFamily="2" charset="2"/>
              <a:buChar char="Ø"/>
            </a:pPr>
            <a:r>
              <a:rPr lang="ka-GE" sz="1200" dirty="0"/>
              <a:t>შრომითი ანაზღაურება - </a:t>
            </a:r>
            <a:r>
              <a:rPr lang="en-US" sz="1200" dirty="0"/>
              <a:t>1 585 200</a:t>
            </a:r>
            <a:endParaRPr lang="ka-GE" sz="1200" dirty="0"/>
          </a:p>
          <a:p>
            <a:pPr lvl="2" algn="r">
              <a:buFont typeface="Wingdings" panose="05000000000000000000" pitchFamily="2" charset="2"/>
              <a:buChar char="Ø"/>
            </a:pPr>
            <a:r>
              <a:rPr lang="ka-GE" sz="1200" dirty="0"/>
              <a:t>ფულადი ჯილდო და დანამატის ბიუჯეტი - </a:t>
            </a:r>
            <a:r>
              <a:rPr lang="en-US" sz="1200" dirty="0"/>
              <a:t>239 800</a:t>
            </a:r>
            <a:endParaRPr lang="ka-GE" sz="1200" dirty="0"/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C97CB61D-0DF3-4DCB-98A1-62B3501E5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63050" cy="685800"/>
          </a:xfrm>
        </p:spPr>
        <p:txBody>
          <a:bodyPr/>
          <a:lstStyle/>
          <a:p>
            <a:r>
              <a:rPr lang="ka-GE" sz="3600" dirty="0"/>
              <a:t>დაგეგმილი სტრუქტურული ცვლილება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021926-1CA8-41CD-A394-C83853807486}"/>
              </a:ext>
            </a:extLst>
          </p:cNvPr>
          <p:cNvSpPr txBox="1">
            <a:spLocks/>
          </p:cNvSpPr>
          <p:nvPr/>
        </p:nvSpPr>
        <p:spPr bwMode="auto">
          <a:xfrm>
            <a:off x="0" y="1"/>
            <a:ext cx="9163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ka-GE" sz="2800" dirty="0"/>
              <a:t>ძირითადი ცვლილებები</a:t>
            </a:r>
            <a:endParaRPr lang="en-US" sz="2800" dirty="0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C0A3A5AB-12F5-4F98-A26E-38307DC4C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842665"/>
            <a:ext cx="1447800" cy="609600"/>
          </a:xfrm>
          <a:prstGeom prst="rect">
            <a:avLst/>
          </a:prstGeom>
          <a:noFill/>
          <a:ln w="12700">
            <a:solidFill>
              <a:srgbClr val="000000"/>
            </a:solidFill>
            <a:prstDash val="lg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HR </a:t>
            </a:r>
            <a:r>
              <a:rPr lang="ka-GE" sz="14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მენეჯერი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D370A2-E373-46B3-9A1C-8504BA4DD33D}"/>
              </a:ext>
            </a:extLst>
          </p:cNvPr>
          <p:cNvSpPr txBox="1"/>
          <p:nvPr/>
        </p:nvSpPr>
        <p:spPr>
          <a:xfrm>
            <a:off x="2209800" y="762000"/>
            <a:ext cx="662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იქმნება </a:t>
            </a:r>
            <a:r>
              <a:rPr lang="en-US" sz="1600" dirty="0"/>
              <a:t>HR </a:t>
            </a:r>
            <a:r>
              <a:rPr lang="ka-GE" sz="1600" dirty="0"/>
              <a:t>ის შტატი, რათა მიღწეულ იქნას: სამსახურში მაქსიმალურად სწორი კადრების შერჩევის პროცესი, ე.წ </a:t>
            </a:r>
            <a:r>
              <a:rPr lang="en-US" sz="1600" dirty="0"/>
              <a:t>KPI </a:t>
            </a:r>
            <a:r>
              <a:rPr lang="ka-GE" sz="1600" dirty="0"/>
              <a:t>მაჩვენებლების განსაზღვრა, თანამშრომელთა განვითარებაზე ორიენტირებული ტრეინინგების წარმართვა და სხვა...</a:t>
            </a:r>
            <a:endParaRPr lang="en-US" sz="1600" dirty="0"/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4E1D77B8-F790-4108-97D1-5963FB2E3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133600"/>
            <a:ext cx="1447800" cy="7542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მომხმარებელთა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უფლებების დაცვის</a:t>
            </a:r>
            <a:r>
              <a:rPr lang="en-US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სამმართველო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71129B-1316-4880-914C-82A1EEB7D923}"/>
              </a:ext>
            </a:extLst>
          </p:cNvPr>
          <p:cNvSpPr txBox="1"/>
          <p:nvPr/>
        </p:nvSpPr>
        <p:spPr>
          <a:xfrm>
            <a:off x="2209800" y="1981200"/>
            <a:ext cx="66294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600" dirty="0"/>
              <a:t>იქმნება „</a:t>
            </a:r>
            <a:r>
              <a:rPr lang="ka-GE" sz="1600" dirty="0">
                <a:solidFill>
                  <a:srgbClr val="000000"/>
                </a:solidFill>
                <a:latin typeface="Arial Narrow" pitchFamily="34" charset="0"/>
              </a:rPr>
              <a:t>მომხმარებელთა უფლებების დაცვის სამმართველო“.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600" dirty="0">
                <a:solidFill>
                  <a:srgbClr val="000000"/>
                </a:solidFill>
                <a:latin typeface="Arial Narrow" pitchFamily="34" charset="0"/>
              </a:rPr>
              <a:t>რომელიც მოახდენს სადაზღვევო კომპანიების შემოწმებას მომხმარებლებთან ურთიერთობის თვალსაზრისით</a:t>
            </a:r>
            <a:r>
              <a:rPr lang="ka-GE" dirty="0">
                <a:solidFill>
                  <a:srgbClr val="000000"/>
                </a:solidFill>
                <a:latin typeface="Arial Narrow" pitchFamily="34" charset="0"/>
              </a:rPr>
              <a:t>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</a:rPr>
              <a:t>მისტიური კლიენტების სახით სადაზღვევოების შემოწმება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</a:rPr>
              <a:t>სადაზღვევოების ადგილზე ინსპექტირება (გამოთხოვილ იქნება ანაზღაურებაზე უარით გასტუმრებულ მომხმარებელთა სია და შესწავლილი იქნება უარის საფუძვლები)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</a:rPr>
              <a:t>სამსახურში შემოსული მომხმარებელთა საჩივრების შესწავლა და რეაგირება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</a:rPr>
              <a:t>ე.წ ცხელი ხაზის ამუშავება</a:t>
            </a:r>
            <a:r>
              <a:rPr lang="en-US" sz="1200" dirty="0">
                <a:solidFill>
                  <a:srgbClr val="000000"/>
                </a:solidFill>
                <a:latin typeface="Arial Narrow" pitchFamily="34" charset="0"/>
              </a:rPr>
              <a:t> (</a:t>
            </a:r>
            <a:r>
              <a:rPr lang="ka-GE" sz="1200" dirty="0">
                <a:solidFill>
                  <a:srgbClr val="000000"/>
                </a:solidFill>
                <a:latin typeface="Arial Narrow" pitchFamily="34" charset="0"/>
              </a:rPr>
              <a:t>როგორც სატელეფონო ასევე ციფრული - ფეისბუქით და ვებ გვერდით</a:t>
            </a:r>
            <a:r>
              <a:rPr lang="en-US" sz="1200" dirty="0">
                <a:solidFill>
                  <a:srgbClr val="000000"/>
                </a:solidFill>
                <a:latin typeface="Arial Narrow" pitchFamily="34" charset="0"/>
              </a:rPr>
              <a:t>)</a:t>
            </a:r>
            <a:r>
              <a:rPr lang="ka-GE" sz="1200" dirty="0">
                <a:solidFill>
                  <a:srgbClr val="000000"/>
                </a:solidFill>
                <a:latin typeface="Arial Narrow" pitchFamily="34" charset="0"/>
              </a:rPr>
              <a:t> რათა მოხდეს მომხმარებელთა ახლოს ყოფნა.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</a:rPr>
              <a:t>სხვა საკითხები, როგორებიცაა (სადაზღვევოების მიერ მომხმარებელთან ქცევის ნორმების შემუშავება და მონიტორინგი, სასამართლოში საჭიროების შემთხვევაში მომხრამებლის დაცვა და აშ...)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FC5E8D-89AF-4E9F-A0EC-91BED61BC1BB}"/>
              </a:ext>
            </a:extLst>
          </p:cNvPr>
          <p:cNvSpPr/>
          <p:nvPr/>
        </p:nvSpPr>
        <p:spPr>
          <a:xfrm>
            <a:off x="533400" y="464695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ხსენებულით მოვახდენთ მსოფლიო ბანკისა და საერთაშორისო სავალუტო ფონდის რეკომენდაციის შესრულებას (</a:t>
            </a:r>
            <a:r>
              <a:rPr lang="en-US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FSAP</a:t>
            </a:r>
            <a:r>
              <a:rPr lang="ka-GE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Publish on the ISSSG site insurers’ claim payment record and provide a hotline to accept consumers’ complaints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9247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021926-1CA8-41CD-A394-C83853807486}"/>
              </a:ext>
            </a:extLst>
          </p:cNvPr>
          <p:cNvSpPr txBox="1">
            <a:spLocks/>
          </p:cNvSpPr>
          <p:nvPr/>
        </p:nvSpPr>
        <p:spPr bwMode="auto">
          <a:xfrm>
            <a:off x="0" y="1"/>
            <a:ext cx="9163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ka-GE" sz="2800" dirty="0"/>
              <a:t>ძირითადი ცვლილებები</a:t>
            </a:r>
            <a:endParaRPr lang="en-US" sz="2800" dirty="0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C0A3A5AB-12F5-4F98-A26E-38307DC4C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842665"/>
            <a:ext cx="1447800" cy="757536"/>
          </a:xfrm>
          <a:prstGeom prst="rect">
            <a:avLst/>
          </a:prstGeom>
          <a:noFill/>
          <a:ln w="12700">
            <a:solidFill>
              <a:srgbClr val="000000"/>
            </a:solidFill>
            <a:prstDash val="lg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IT </a:t>
            </a:r>
            <a:endParaRPr lang="ka-GE" sz="14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4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სამმართველოს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4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შექმნა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D370A2-E373-46B3-9A1C-8504BA4DD33D}"/>
              </a:ext>
            </a:extLst>
          </p:cNvPr>
          <p:cNvSpPr txBox="1"/>
          <p:nvPr/>
        </p:nvSpPr>
        <p:spPr>
          <a:xfrm>
            <a:off x="2209800" y="7620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იგეგმება </a:t>
            </a:r>
            <a:r>
              <a:rPr lang="en-US" sz="1600" dirty="0"/>
              <a:t>IT</a:t>
            </a:r>
            <a:r>
              <a:rPr lang="ka-GE" sz="1600" dirty="0"/>
              <a:t> ტექნოლოგიების იმპლემენტაცია საზედამხედველო ფუნფციების განსახორციელებლად, რაც თავისმხრივ საჭიროებს ჩვენი მხრიდან </a:t>
            </a:r>
            <a:r>
              <a:rPr lang="en-US" sz="1600" dirty="0"/>
              <a:t>IT </a:t>
            </a:r>
            <a:r>
              <a:rPr lang="ka-GE" sz="1600" dirty="0"/>
              <a:t>გუნდის არსებობას...</a:t>
            </a:r>
            <a:endParaRPr lang="en-US" sz="1600" dirty="0"/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4E1D77B8-F790-4108-97D1-5963FB2E3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807" y="3808036"/>
            <a:ext cx="2133600" cy="213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სამსახურში მომუშავე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პერსონალის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სახელფასო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ანაზღაურების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დაზღვევის სექტორში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არსებულ ანაზღაურებასთან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მეტნაკლებად შესაბამისობაში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მოყვანა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FC5E8D-89AF-4E9F-A0EC-91BED61BC1BB}"/>
              </a:ext>
            </a:extLst>
          </p:cNvPr>
          <p:cNvSpPr/>
          <p:nvPr/>
        </p:nvSpPr>
        <p:spPr>
          <a:xfrm>
            <a:off x="495300" y="1793319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ხსენებულით მოვახდენთ მსოფლიო ბანკისა და საერთაშორისო სავალუტო ფონდის რეკომენდაციის შესრულებას (</a:t>
            </a:r>
            <a:r>
              <a:rPr lang="en-US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FSAP</a:t>
            </a:r>
            <a:r>
              <a:rPr lang="ka-GE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1600" dirty="0"/>
              <a:t>Acquire a web-based automated data collection, reporting and analysis IT system.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81CCC6-7EAA-4B5A-9FD6-603D6541F390}"/>
              </a:ext>
            </a:extLst>
          </p:cNvPr>
          <p:cNvSpPr/>
          <p:nvPr/>
        </p:nvSpPr>
        <p:spPr>
          <a:xfrm>
            <a:off x="2573407" y="3808036"/>
            <a:ext cx="65341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ხსენებულით მოვახდენთ მსოფლიო ბანკისა და საერთაშორისო სავალუტო ფონდის რეკომენდაციის შესრულებას (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FSAP</a:t>
            </a:r>
            <a:r>
              <a:rPr lang="ka-GE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dirty="0"/>
              <a:t>Introduce a pay scale for ISSSG personnel similar to that in the NBG.</a:t>
            </a:r>
          </a:p>
          <a:p>
            <a:r>
              <a:rPr lang="ka-GE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სებ-ის კანონი </a:t>
            </a:r>
            <a:r>
              <a:rPr lang="en-US" altLang="en-US" sz="1600" dirty="0" err="1">
                <a:latin typeface="Sylfaen" panose="010A05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მუხლი</a:t>
            </a: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 19.</a:t>
            </a:r>
            <a:endParaRPr lang="ka-GE" altLang="en-US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 err="1"/>
              <a:t>ეროვნული</a:t>
            </a:r>
            <a:r>
              <a:rPr lang="en-US" sz="1200" dirty="0"/>
              <a:t> </a:t>
            </a:r>
            <a:r>
              <a:rPr lang="en-US" sz="1200" dirty="0" err="1"/>
              <a:t>ბანკის</a:t>
            </a:r>
            <a:r>
              <a:rPr lang="en-US" sz="1200" dirty="0"/>
              <a:t> </a:t>
            </a:r>
            <a:r>
              <a:rPr lang="en-US" sz="1200" dirty="0" err="1"/>
              <a:t>მოხელეთა</a:t>
            </a:r>
            <a:r>
              <a:rPr lang="en-US" sz="1200" dirty="0"/>
              <a:t> </a:t>
            </a:r>
            <a:r>
              <a:rPr lang="en-US" sz="1200" dirty="0" err="1"/>
              <a:t>შრომის</a:t>
            </a:r>
            <a:r>
              <a:rPr lang="en-US" sz="1200" dirty="0"/>
              <a:t> </a:t>
            </a:r>
            <a:r>
              <a:rPr lang="en-US" sz="1200" dirty="0" err="1"/>
              <a:t>ანაზღაურების</a:t>
            </a:r>
            <a:r>
              <a:rPr lang="en-US" sz="1200" dirty="0"/>
              <a:t> </a:t>
            </a:r>
            <a:r>
              <a:rPr lang="en-US" sz="1200" dirty="0" err="1"/>
              <a:t>ოდენობა</a:t>
            </a:r>
            <a:r>
              <a:rPr lang="en-US" sz="1200" dirty="0"/>
              <a:t> </a:t>
            </a:r>
            <a:r>
              <a:rPr lang="en-US" sz="1200" dirty="0" err="1"/>
              <a:t>უნდა</a:t>
            </a:r>
            <a:r>
              <a:rPr lang="en-US" sz="1200" dirty="0"/>
              <a:t> </a:t>
            </a:r>
            <a:r>
              <a:rPr lang="en-US" sz="1200" dirty="0" err="1"/>
              <a:t>შეესაბამებოდეს</a:t>
            </a:r>
            <a:r>
              <a:rPr lang="en-US" sz="1200" dirty="0"/>
              <a:t> </a:t>
            </a:r>
            <a:r>
              <a:rPr lang="en-US" sz="1200" dirty="0" err="1"/>
              <a:t>საქართველოს</a:t>
            </a:r>
            <a:r>
              <a:rPr lang="en-US" sz="1200" dirty="0"/>
              <a:t> </a:t>
            </a:r>
            <a:r>
              <a:rPr lang="en-US" sz="1200" dirty="0" err="1"/>
              <a:t>საბანკო</a:t>
            </a:r>
            <a:r>
              <a:rPr lang="en-US" sz="1200" dirty="0"/>
              <a:t> </a:t>
            </a:r>
            <a:r>
              <a:rPr lang="en-US" sz="1200" dirty="0" err="1"/>
              <a:t>სისტემაში</a:t>
            </a:r>
            <a:r>
              <a:rPr lang="en-US" sz="1200" dirty="0"/>
              <a:t> </a:t>
            </a:r>
            <a:r>
              <a:rPr lang="en-US" sz="1200" dirty="0" err="1"/>
              <a:t>არსებულ</a:t>
            </a:r>
            <a:r>
              <a:rPr lang="en-US" sz="1200" dirty="0"/>
              <a:t> </a:t>
            </a:r>
            <a:r>
              <a:rPr lang="en-US" sz="1200" dirty="0" err="1"/>
              <a:t>შრომის</a:t>
            </a:r>
            <a:r>
              <a:rPr lang="en-US" sz="1200" dirty="0"/>
              <a:t> </a:t>
            </a:r>
            <a:r>
              <a:rPr lang="en-US" sz="1200" dirty="0" err="1"/>
              <a:t>ანაზღაურების</a:t>
            </a:r>
            <a:r>
              <a:rPr lang="en-US" sz="1200" dirty="0"/>
              <a:t> </a:t>
            </a:r>
            <a:r>
              <a:rPr lang="en-US" sz="1200" dirty="0" err="1"/>
              <a:t>დონეს</a:t>
            </a:r>
            <a:r>
              <a:rPr lang="en-US" sz="1200" dirty="0"/>
              <a:t>.</a:t>
            </a:r>
            <a:endParaRPr lang="ka-GE" sz="1600" dirty="0"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308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D5C58518-5E6A-404A-90BD-A51E85F38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741" y="220020"/>
            <a:ext cx="44958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</a:t>
            </a:r>
            <a:endParaRPr lang="en-US" sz="12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AB5C7C57-B902-4DB2-91B0-562BA22B4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325587"/>
            <a:ext cx="895350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სამართლებრივი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უზრუნველყოფის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 სამმართველო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054E77B1-918E-4CE1-8AC1-6065DFC5E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770" y="1470660"/>
            <a:ext cx="902525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იურიდიული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დეპარტამენტი</a:t>
            </a:r>
            <a:endParaRPr lang="en-US" sz="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2489A9BC-6E9A-49A9-84F5-AB9C09820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646250"/>
            <a:ext cx="895350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მომხმარებელთა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უფლებების დაცვის</a:t>
            </a:r>
            <a:r>
              <a:rPr lang="en-US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სამმართველო</a:t>
            </a: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70A9D8A5-02F7-4774-A8C4-2F0ABBBE8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200143"/>
              </p:ext>
            </p:extLst>
          </p:nvPr>
        </p:nvGraphicFramePr>
        <p:xfrm>
          <a:off x="4975390" y="220020"/>
          <a:ext cx="2720810" cy="567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6241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274569">
                  <a:extLst>
                    <a:ext uri="{9D8B030D-6E8A-4147-A177-3AD203B41FA5}">
                      <a16:colId xmlns:a16="http://schemas.microsoft.com/office/drawing/2014/main" val="1814266542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u="none" strike="noStrike" dirty="0">
                          <a:effectLst/>
                        </a:rPr>
                        <a:t>თანამდებობა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u="none" strike="noStrike">
                          <a:effectLst/>
                        </a:rPr>
                        <a:t>სამსახურის უფროსი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ka-G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ka-G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5666A3B2-205C-4283-9D16-AEC3F9962C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474267"/>
              </p:ext>
            </p:extLst>
          </p:nvPr>
        </p:nvGraphicFramePr>
        <p:xfrm>
          <a:off x="1295400" y="1447357"/>
          <a:ext cx="2527584" cy="537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0784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137581037"/>
                    </a:ext>
                  </a:extLst>
                </a:gridCol>
              </a:tblGrid>
              <a:tr h="33835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u="none" strike="noStrike" dirty="0">
                          <a:effectLst/>
                        </a:rPr>
                        <a:t>თანამდებობა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58851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u="none" strike="noStrike" dirty="0">
                          <a:effectLst/>
                        </a:rPr>
                        <a:t>დეპარტამენტის უფროსი</a:t>
                      </a:r>
                      <a:endParaRPr lang="ka-G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a-GE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5,600</a:t>
                      </a:r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DABA0AAE-6573-42C2-BAB3-DCF7AA0DD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922300"/>
              </p:ext>
            </p:extLst>
          </p:nvPr>
        </p:nvGraphicFramePr>
        <p:xfrm>
          <a:off x="1282416" y="2253037"/>
          <a:ext cx="2527584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0784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19318787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u="none" strike="noStrike" dirty="0">
                          <a:effectLst/>
                        </a:rPr>
                        <a:t>სამმართველოს უფროსი</a:t>
                      </a:r>
                      <a:endParaRPr lang="ka-G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90383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81778211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6B5E4253-AA7E-4D33-868D-7FA114C14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722002"/>
              </p:ext>
            </p:extLst>
          </p:nvPr>
        </p:nvGraphicFramePr>
        <p:xfrm>
          <a:off x="1282416" y="3581400"/>
          <a:ext cx="2527584" cy="748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0784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7051906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u="none" strike="noStrike" dirty="0">
                          <a:effectLst/>
                        </a:rPr>
                        <a:t>სამმართველოს უფროსი</a:t>
                      </a:r>
                      <a:endParaRPr lang="ka-G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674848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817782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01853361"/>
                  </a:ext>
                </a:extLst>
              </a:tr>
            </a:tbl>
          </a:graphicData>
        </a:graphic>
      </p:graphicFrame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A6A43F9-5CA9-4095-8C06-F3D027559D7C}"/>
              </a:ext>
            </a:extLst>
          </p:cNvPr>
          <p:cNvCxnSpPr/>
          <p:nvPr/>
        </p:nvCxnSpPr>
        <p:spPr>
          <a:xfrm>
            <a:off x="4732544" y="2325587"/>
            <a:ext cx="42590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7374264-BC78-4899-B3F6-CA370B8DF7C1}"/>
              </a:ext>
            </a:extLst>
          </p:cNvPr>
          <p:cNvCxnSpPr>
            <a:cxnSpLocks/>
          </p:cNvCxnSpPr>
          <p:nvPr/>
        </p:nvCxnSpPr>
        <p:spPr>
          <a:xfrm flipV="1">
            <a:off x="4572000" y="1196009"/>
            <a:ext cx="0" cy="48006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B821A33C-9B7C-4DBB-AF82-FB366614BF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495441"/>
              </p:ext>
            </p:extLst>
          </p:nvPr>
        </p:nvGraphicFramePr>
        <p:xfrm>
          <a:off x="5698434" y="3200400"/>
          <a:ext cx="2073966" cy="299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0966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4615172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8177821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DC92468-211A-4496-BE83-26CB66B0FE77}"/>
              </a:ext>
            </a:extLst>
          </p:cNvPr>
          <p:cNvSpPr txBox="1"/>
          <p:nvPr/>
        </p:nvSpPr>
        <p:spPr>
          <a:xfrm>
            <a:off x="7162800" y="5867400"/>
            <a:ext cx="200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/>
              <a:t>თანამშრომელი - 10</a:t>
            </a:r>
          </a:p>
          <a:p>
            <a:r>
              <a:rPr lang="ka-GE" sz="1200" dirty="0"/>
              <a:t>თვის ბიუჯეტი - 33,500</a:t>
            </a: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id="{347A4DA7-F858-4EE1-A4AD-CE869BE45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599" y="3187700"/>
            <a:ext cx="968835" cy="284884"/>
          </a:xfrm>
          <a:prstGeom prst="rect">
            <a:avLst/>
          </a:prstGeom>
          <a:noFill/>
          <a:ln w="12700">
            <a:solidFill>
              <a:srgbClr val="000000"/>
            </a:solidFill>
            <a:prstDash val="lg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HR </a:t>
            </a:r>
            <a:r>
              <a:rPr lang="ka-GE" sz="8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მენეჯერი</a:t>
            </a:r>
          </a:p>
        </p:txBody>
      </p:sp>
    </p:spTree>
    <p:extLst>
      <p:ext uri="{BB962C8B-B14F-4D97-AF65-F5344CB8AC3E}">
        <p14:creationId xmlns:p14="http://schemas.microsoft.com/office/powerpoint/2010/main" val="3402701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D5C58518-5E6A-404A-90BD-A51E85F38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741" y="220020"/>
            <a:ext cx="44958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უფროსის პირველი მოადგილე</a:t>
            </a:r>
            <a:endParaRPr lang="en-US" sz="12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AB5C7C57-B902-4DB2-91B0-562BA22B4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325587"/>
            <a:ext cx="895350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ადგილზე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 ინსპექტირების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სამმართველო</a:t>
            </a:r>
            <a:endParaRPr lang="en-US" sz="7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054E77B1-918E-4CE1-8AC1-6065DFC5E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770" y="1470660"/>
            <a:ext cx="902525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ზედამხედველობის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800" dirty="0">
                <a:solidFill>
                  <a:srgbClr val="000000"/>
                </a:solidFill>
                <a:latin typeface="Arial Narrow" pitchFamily="34" charset="0"/>
              </a:rPr>
              <a:t>დეპარტამენტი</a:t>
            </a:r>
            <a:endParaRPr lang="en-US" sz="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2489A9BC-6E9A-49A9-84F5-AB9C09820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4609197"/>
            <a:ext cx="895350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ფულის გათეთრების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მონიტორინგის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სამმართველო</a:t>
            </a:r>
            <a:endParaRPr lang="en-US" sz="7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70A9D8A5-02F7-4774-A8C4-2F0ABBBE8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139961"/>
              </p:ext>
            </p:extLst>
          </p:nvPr>
        </p:nvGraphicFramePr>
        <p:xfrm>
          <a:off x="4975390" y="220020"/>
          <a:ext cx="3711410" cy="69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3610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814266542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u="none" strike="noStrike" dirty="0">
                          <a:effectLst/>
                        </a:rPr>
                        <a:t>თანამდებობა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u="none" strike="noStrike" dirty="0">
                          <a:effectLst/>
                        </a:rPr>
                        <a:t>სამსახურის უფროსის პირველი მოადგილე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5666A3B2-205C-4283-9D16-AEC3F9962C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98371"/>
              </p:ext>
            </p:extLst>
          </p:nvPr>
        </p:nvGraphicFramePr>
        <p:xfrm>
          <a:off x="1295400" y="1470660"/>
          <a:ext cx="2895600" cy="550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9429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046171">
                  <a:extLst>
                    <a:ext uri="{9D8B030D-6E8A-4147-A177-3AD203B41FA5}">
                      <a16:colId xmlns:a16="http://schemas.microsoft.com/office/drawing/2014/main" val="2137581037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u="none" strike="noStrike" dirty="0">
                          <a:effectLst/>
                        </a:rPr>
                        <a:t>თანამდებობა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u="none" strike="noStrike" dirty="0">
                          <a:effectLst/>
                        </a:rPr>
                        <a:t>დეპარტამენტის უფროსი</a:t>
                      </a:r>
                      <a:endParaRPr lang="ka-G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a-GE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5,600</a:t>
                      </a:r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DABA0AAE-6573-42C2-BAB3-DCF7AA0DD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439005"/>
              </p:ext>
            </p:extLst>
          </p:nvPr>
        </p:nvGraphicFramePr>
        <p:xfrm>
          <a:off x="1282416" y="2253037"/>
          <a:ext cx="2908584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3994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054590">
                  <a:extLst>
                    <a:ext uri="{9D8B030D-6E8A-4147-A177-3AD203B41FA5}">
                      <a16:colId xmlns:a16="http://schemas.microsoft.com/office/drawing/2014/main" val="419318787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u="none" strike="noStrike" dirty="0">
                          <a:effectLst/>
                        </a:rPr>
                        <a:t>სამმართველოს უფროსი</a:t>
                      </a:r>
                      <a:endParaRPr lang="ka-G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817782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967607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380454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698059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33668050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6B5E4253-AA7E-4D33-868D-7FA114C14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318251"/>
              </p:ext>
            </p:extLst>
          </p:nvPr>
        </p:nvGraphicFramePr>
        <p:xfrm>
          <a:off x="5715000" y="4608215"/>
          <a:ext cx="2895599" cy="5581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371599">
                  <a:extLst>
                    <a:ext uri="{9D8B030D-6E8A-4147-A177-3AD203B41FA5}">
                      <a16:colId xmlns:a16="http://schemas.microsoft.com/office/drawing/2014/main" val="37051906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u="none" strike="noStrike" dirty="0">
                          <a:effectLst/>
                        </a:rPr>
                        <a:t>სამმართველოს უფროსი</a:t>
                      </a:r>
                      <a:endParaRPr lang="ka-G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817782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01853361"/>
                  </a:ext>
                </a:extLst>
              </a:tr>
            </a:tbl>
          </a:graphicData>
        </a:graphic>
      </p:graphicFrame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A6A43F9-5CA9-4095-8C06-F3D027559D7C}"/>
              </a:ext>
            </a:extLst>
          </p:cNvPr>
          <p:cNvCxnSpPr/>
          <p:nvPr/>
        </p:nvCxnSpPr>
        <p:spPr>
          <a:xfrm>
            <a:off x="4732541" y="4343400"/>
            <a:ext cx="42590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7374264-BC78-4899-B3F6-CA370B8DF7C1}"/>
              </a:ext>
            </a:extLst>
          </p:cNvPr>
          <p:cNvCxnSpPr>
            <a:cxnSpLocks/>
          </p:cNvCxnSpPr>
          <p:nvPr/>
        </p:nvCxnSpPr>
        <p:spPr>
          <a:xfrm flipV="1">
            <a:off x="4572000" y="1196009"/>
            <a:ext cx="0" cy="48006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Box 6">
            <a:extLst>
              <a:ext uri="{FF2B5EF4-FFF2-40B4-BE49-F238E27FC236}">
                <a16:creationId xmlns:a16="http://schemas.microsoft.com/office/drawing/2014/main" id="{FA18E15A-E660-4E02-B6AC-577760361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2282350"/>
            <a:ext cx="895350" cy="525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ფინანსური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 ანგარიშგების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 და ანალიზის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700" dirty="0">
                <a:solidFill>
                  <a:srgbClr val="000000"/>
                </a:solidFill>
                <a:latin typeface="Arial Narrow" pitchFamily="34" charset="0"/>
              </a:rPr>
              <a:t>სამმართველო</a:t>
            </a:r>
            <a:endParaRPr lang="en-US" sz="7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071ED5A-AA4B-4592-A562-46B85FEF82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106730"/>
              </p:ext>
            </p:extLst>
          </p:nvPr>
        </p:nvGraphicFramePr>
        <p:xfrm>
          <a:off x="5717484" y="2297411"/>
          <a:ext cx="2893116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1516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9318787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u="none" strike="noStrike" dirty="0">
                          <a:effectLst/>
                        </a:rPr>
                        <a:t>სამმართველოს უფროსი</a:t>
                      </a:r>
                      <a:endParaRPr lang="ka-G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817782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967607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698059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33668050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4A2D4F2-EB2B-46E3-A6BF-F8E31159D1D2}"/>
              </a:ext>
            </a:extLst>
          </p:cNvPr>
          <p:cNvSpPr txBox="1"/>
          <p:nvPr/>
        </p:nvSpPr>
        <p:spPr>
          <a:xfrm>
            <a:off x="6400800" y="5867400"/>
            <a:ext cx="2762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200" dirty="0"/>
              <a:t>თანამშრომელი - 16</a:t>
            </a:r>
          </a:p>
          <a:p>
            <a:pPr algn="r"/>
            <a:r>
              <a:rPr lang="ka-GE" sz="1200" dirty="0"/>
              <a:t>თვის ბიუჯეტი - 4</a:t>
            </a:r>
            <a:r>
              <a:rPr lang="en-US" sz="1200" dirty="0"/>
              <a:t>6,</a:t>
            </a:r>
            <a:r>
              <a:rPr lang="ka-GE" sz="1200" dirty="0"/>
              <a:t>3</a:t>
            </a:r>
            <a:r>
              <a:rPr lang="en-US" sz="1200" dirty="0"/>
              <a:t>00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6831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D5C58518-5E6A-404A-90BD-A51E85F38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741" y="220020"/>
            <a:ext cx="44958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სამსახურის უფროსის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1200" b="1" dirty="0"/>
              <a:t>მოადგილე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5E9B84FC-19FF-4CD1-8ED2-F19C65FF6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04" y="1493850"/>
            <a:ext cx="1726096" cy="7159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/>
          <a:p>
            <a:pPr algn="ctr"/>
            <a:r>
              <a:rPr lang="ka-GE" sz="800" dirty="0"/>
              <a:t>სადაზღვევო ნორმატივებისა </a:t>
            </a:r>
          </a:p>
          <a:p>
            <a:pPr algn="ctr"/>
            <a:r>
              <a:rPr lang="ka-GE" sz="800" dirty="0"/>
              <a:t>და საერთაშორისო </a:t>
            </a:r>
          </a:p>
          <a:p>
            <a:pPr algn="ctr"/>
            <a:r>
              <a:rPr lang="ka-GE" sz="800" dirty="0"/>
              <a:t>ურთიერთობების</a:t>
            </a:r>
          </a:p>
          <a:p>
            <a:pPr algn="ctr"/>
            <a:r>
              <a:rPr lang="ka-GE" sz="800" dirty="0"/>
              <a:t> სამმართველო</a:t>
            </a:r>
            <a:endParaRPr lang="en-US" sz="800" dirty="0"/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70A9D8A5-02F7-4774-A8C4-2F0ABBBE8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930045"/>
              </p:ext>
            </p:extLst>
          </p:nvPr>
        </p:nvGraphicFramePr>
        <p:xfrm>
          <a:off x="4975390" y="220020"/>
          <a:ext cx="3254210" cy="69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9769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1524441">
                  <a:extLst>
                    <a:ext uri="{9D8B030D-6E8A-4147-A177-3AD203B41FA5}">
                      <a16:colId xmlns:a16="http://schemas.microsoft.com/office/drawing/2014/main" val="1814266542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u="none" strike="noStrike" dirty="0">
                          <a:effectLst/>
                        </a:rPr>
                        <a:t>თანამდებობა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a-GE" sz="1000" b="0" dirty="0"/>
                        <a:t>სამსახურის უფროსის </a:t>
                      </a: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a-GE" sz="1000" b="0" dirty="0"/>
                        <a:t>მოადგილე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5,800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977C30CA-1E8B-488F-8FAC-DC2C11CE0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881764"/>
              </p:ext>
            </p:extLst>
          </p:nvPr>
        </p:nvGraphicFramePr>
        <p:xfrm>
          <a:off x="2484640" y="1493850"/>
          <a:ext cx="2620759" cy="1095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85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946874">
                  <a:extLst>
                    <a:ext uri="{9D8B030D-6E8A-4147-A177-3AD203B41FA5}">
                      <a16:colId xmlns:a16="http://schemas.microsoft.com/office/drawing/2014/main" val="3858960057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1" u="none" strike="noStrike" dirty="0">
                          <a:effectLst/>
                        </a:rPr>
                        <a:t>თანამდებობა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სამმართველოს უფროსი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79362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მთავარი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6268757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უფროსი 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51656182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F82D95E-A148-4732-9A9B-78036D78DCB9}"/>
              </a:ext>
            </a:extLst>
          </p:cNvPr>
          <p:cNvCxnSpPr>
            <a:cxnSpLocks/>
          </p:cNvCxnSpPr>
          <p:nvPr/>
        </p:nvCxnSpPr>
        <p:spPr>
          <a:xfrm>
            <a:off x="26504" y="3429000"/>
            <a:ext cx="744109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 Box 6">
            <a:extLst>
              <a:ext uri="{FF2B5EF4-FFF2-40B4-BE49-F238E27FC236}">
                <a16:creationId xmlns:a16="http://schemas.microsoft.com/office/drawing/2014/main" id="{29DD9ECE-1868-48A7-BD9B-7B03A7A2A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753584"/>
            <a:ext cx="1214509" cy="48214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/>
          <a:lstStyle>
            <a:defPPr>
              <a:defRPr lang="en-US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700">
                <a:solidFill>
                  <a:srgbClr val="000000"/>
                </a:solidFill>
                <a:latin typeface="Arial Narrow" pitchFamily="34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ka-GE" dirty="0"/>
              <a:t>ლიცენზირებისა და</a:t>
            </a:r>
          </a:p>
          <a:p>
            <a:r>
              <a:rPr lang="ka-GE" dirty="0"/>
              <a:t>რეგისაციის </a:t>
            </a:r>
          </a:p>
          <a:p>
            <a:r>
              <a:rPr lang="ka-GE" dirty="0"/>
              <a:t>სამმართველო</a:t>
            </a:r>
            <a:r>
              <a:rPr lang="en-US" dirty="0"/>
              <a:t> </a:t>
            </a:r>
            <a:endParaRPr lang="ka-GE" dirty="0"/>
          </a:p>
          <a:p>
            <a:endParaRPr lang="en-US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929ADF2-4FFB-47DF-BF4D-52318115B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399163"/>
              </p:ext>
            </p:extLst>
          </p:nvPr>
        </p:nvGraphicFramePr>
        <p:xfrm>
          <a:off x="2484640" y="3753584"/>
          <a:ext cx="2620759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85">
                  <a:extLst>
                    <a:ext uri="{9D8B030D-6E8A-4147-A177-3AD203B41FA5}">
                      <a16:colId xmlns:a16="http://schemas.microsoft.com/office/drawing/2014/main" val="1609519144"/>
                    </a:ext>
                  </a:extLst>
                </a:gridCol>
                <a:gridCol w="946874">
                  <a:extLst>
                    <a:ext uri="{9D8B030D-6E8A-4147-A177-3AD203B41FA5}">
                      <a16:colId xmlns:a16="http://schemas.microsoft.com/office/drawing/2014/main" val="3858960057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1" u="none" strike="noStrike" dirty="0">
                          <a:effectLst/>
                        </a:rPr>
                        <a:t>თანამდებობა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თანამდებობრივი</a:t>
                      </a:r>
                      <a:r>
                        <a:rPr lang="ka-GE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სარგო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35180474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სამმართველოს უფროსი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84159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სპეციალისტი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79362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სპეციალისტი 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516561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743686A-FF55-4A09-AF67-14360274C289}"/>
              </a:ext>
            </a:extLst>
          </p:cNvPr>
          <p:cNvSpPr txBox="1"/>
          <p:nvPr/>
        </p:nvSpPr>
        <p:spPr>
          <a:xfrm>
            <a:off x="6858000" y="5867400"/>
            <a:ext cx="2305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200" dirty="0"/>
              <a:t>თანამშრომელი - 8</a:t>
            </a:r>
          </a:p>
          <a:p>
            <a:pPr algn="r"/>
            <a:r>
              <a:rPr lang="ka-GE" sz="1200" dirty="0"/>
              <a:t>თვის ბიუჯეტი - 23,200</a:t>
            </a:r>
          </a:p>
        </p:txBody>
      </p:sp>
    </p:spTree>
    <p:extLst>
      <p:ext uri="{BB962C8B-B14F-4D97-AF65-F5344CB8AC3E}">
        <p14:creationId xmlns:p14="http://schemas.microsoft.com/office/powerpoint/2010/main" val="170169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8347</TotalTime>
  <Words>757</Words>
  <Application>Microsoft Office PowerPoint</Application>
  <PresentationFormat>On-screen Show (4:3)</PresentationFormat>
  <Paragraphs>264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Sylfaen</vt:lpstr>
      <vt:lpstr>Times New Roman</vt:lpstr>
      <vt:lpstr>Wingdings</vt:lpstr>
      <vt:lpstr>Office Theme</vt:lpstr>
      <vt:lpstr>საქართველოს დაზღვევის სახელმწიფო ზედამხედველობის სამსახური</vt:lpstr>
      <vt:lpstr>ბიუჯეტის ზოგადი მიმოხილვა</vt:lpstr>
      <vt:lpstr>მოქმედი სტრუქტურა</vt:lpstr>
      <vt:lpstr>დაგეგმილი სტრუქტურული ცვლილება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UGT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medeat</dc:creator>
  <cp:lastModifiedBy>Konstantine Sulamanidze</cp:lastModifiedBy>
  <cp:revision>318</cp:revision>
  <dcterms:created xsi:type="dcterms:W3CDTF">2008-07-08T11:01:41Z</dcterms:created>
  <dcterms:modified xsi:type="dcterms:W3CDTF">2017-11-28T12:21:03Z</dcterms:modified>
</cp:coreProperties>
</file>